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2" r:id="rId5"/>
    <p:sldId id="264" r:id="rId6"/>
    <p:sldId id="265" r:id="rId7"/>
    <p:sldId id="259" r:id="rId8"/>
    <p:sldId id="260" r:id="rId9"/>
    <p:sldId id="263" r:id="rId10"/>
    <p:sldId id="269" r:id="rId11"/>
    <p:sldId id="267" r:id="rId12"/>
    <p:sldId id="268" r:id="rId13"/>
    <p:sldId id="274" r:id="rId14"/>
    <p:sldId id="266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122E5C6-34A7-4F0C-B345-BE60C9DD69B4}">
          <p14:sldIdLst>
            <p14:sldId id="256"/>
            <p14:sldId id="257"/>
            <p14:sldId id="258"/>
            <p14:sldId id="262"/>
            <p14:sldId id="264"/>
            <p14:sldId id="265"/>
            <p14:sldId id="259"/>
            <p14:sldId id="260"/>
            <p14:sldId id="263"/>
            <p14:sldId id="269"/>
            <p14:sldId id="267"/>
            <p14:sldId id="268"/>
            <p14:sldId id="274"/>
            <p14:sldId id="266"/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70" autoAdjust="0"/>
    <p:restoredTop sz="94660"/>
  </p:normalViewPr>
  <p:slideViewPr>
    <p:cSldViewPr>
      <p:cViewPr varScale="1">
        <p:scale>
          <a:sx n="100" d="100"/>
          <a:sy n="100" d="100"/>
        </p:scale>
        <p:origin x="807" y="51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7356B7-B05E-4B65-B710-35BEA11EE6FE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856CF-C803-4F3C-B03B-5DACDFA2DB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3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5856CF-C803-4F3C-B03B-5DACDFA2DB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5144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5856CF-C803-4F3C-B03B-5DACDFA2DB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442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44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790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16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471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056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475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746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85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797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754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201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FD2F68-5222-4E23-9325-DA915C0C8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76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dmoz-odp.org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Search Engine Architecture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Hongning</a:t>
            </a:r>
            <a:r>
              <a:rPr lang="en-US" dirty="0" smtClean="0"/>
              <a:t> Wang</a:t>
            </a:r>
          </a:p>
          <a:p>
            <a:r>
              <a:rPr lang="en-US" dirty="0" err="1" smtClean="0"/>
              <a:t>CS@UVa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70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components in a search engine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Search query logs</a:t>
            </a:r>
          </a:p>
          <a:p>
            <a:pPr lvl="1"/>
            <a:r>
              <a:rPr lang="en-US" dirty="0" smtClean="0"/>
              <a:t>Record users’ interaction history with search engine</a:t>
            </a:r>
          </a:p>
          <a:p>
            <a:r>
              <a:rPr lang="en-US" dirty="0" smtClean="0"/>
              <a:t>User modeling</a:t>
            </a:r>
          </a:p>
          <a:p>
            <a:pPr lvl="1"/>
            <a:r>
              <a:rPr lang="en-US" dirty="0" smtClean="0"/>
              <a:t>Understand users</a:t>
            </a:r>
            <a:r>
              <a:rPr lang="en-US" dirty="0"/>
              <a:t>’ </a:t>
            </a:r>
            <a:r>
              <a:rPr lang="en-US" dirty="0" smtClean="0"/>
              <a:t>longitudinal information need</a:t>
            </a:r>
          </a:p>
          <a:p>
            <a:pPr lvl="1"/>
            <a:r>
              <a:rPr lang="en-US" dirty="0" smtClean="0"/>
              <a:t>Assess users’ satisfaction towards search engine output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314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Discussion: </a:t>
            </a:r>
            <a:r>
              <a:rPr lang="en-US" altLang="en-US" dirty="0" smtClean="0"/>
              <a:t>Browsing </a:t>
            </a:r>
            <a:r>
              <a:rPr lang="en-US" altLang="en-US" dirty="0" err="1" smtClean="0"/>
              <a:t>v.s</a:t>
            </a:r>
            <a:r>
              <a:rPr lang="en-US" altLang="en-US" dirty="0" smtClean="0"/>
              <a:t>. Querying </a:t>
            </a:r>
            <a:endParaRPr lang="en-US" altLang="en-US" dirty="0"/>
          </a:p>
        </p:txBody>
      </p:sp>
      <p:sp>
        <p:nvSpPr>
          <p:cNvPr id="8195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en-US" dirty="0" smtClean="0">
                <a:cs typeface="Arial" charset="0"/>
              </a:rPr>
              <a:t>Browsing – what Yahoo did before</a:t>
            </a:r>
          </a:p>
          <a:p>
            <a:pPr lvl="1"/>
            <a:r>
              <a:rPr lang="en-US" altLang="en-US" dirty="0" smtClean="0">
                <a:cs typeface="Arial" charset="0"/>
              </a:rPr>
              <a:t>The system organizes information with structures, and a user navigates into relevant information by following a path enabled by the structures</a:t>
            </a:r>
          </a:p>
          <a:p>
            <a:pPr lvl="1"/>
            <a:r>
              <a:rPr lang="en-US" altLang="en-US" dirty="0" smtClean="0">
                <a:cs typeface="Arial" charset="0"/>
              </a:rPr>
              <a:t>Works well when the user wants to explore information or doesn’t know what keywords to use, or can’t conveniently enter a query (e.g., with a smartphone)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en-US" dirty="0">
                <a:cs typeface="Arial" charset="0"/>
              </a:rPr>
              <a:t>Querying – what Google </a:t>
            </a:r>
            <a:r>
              <a:rPr lang="en-US" altLang="en-US" dirty="0" smtClean="0">
                <a:cs typeface="Arial" charset="0"/>
              </a:rPr>
              <a:t>does now</a:t>
            </a:r>
            <a:endParaRPr lang="en-US" altLang="en-US" dirty="0">
              <a:cs typeface="Arial" charset="0"/>
            </a:endParaRPr>
          </a:p>
          <a:p>
            <a:pPr lvl="1"/>
            <a:r>
              <a:rPr lang="en-US" altLang="en-US" dirty="0">
                <a:cs typeface="Arial" charset="0"/>
              </a:rPr>
              <a:t>A user enters a (keyword) query, and the system returns a set of relevant documents</a:t>
            </a:r>
          </a:p>
          <a:p>
            <a:pPr lvl="1"/>
            <a:r>
              <a:rPr lang="en-US" altLang="en-US" dirty="0">
                <a:cs typeface="Arial" charset="0"/>
              </a:rPr>
              <a:t>Works well when the user knows exactly what query to use for expressing her information need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CS4780: Information Retrieval</a:t>
            </a:r>
            <a:endParaRPr lang="en-US" dirty="0"/>
          </a:p>
        </p:txBody>
      </p:sp>
      <p:sp>
        <p:nvSpPr>
          <p:cNvPr id="8196" name="Slide Number Placeholder 1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fld id="{0FE7D2BE-EFCD-4D2B-96F8-7CEAECFEB944}" type="slidenum">
              <a:rPr lang="en-US" altLang="en-US" sz="1200">
                <a:solidFill>
                  <a:schemeClr val="tx1">
                    <a:tint val="75000"/>
                  </a:schemeClr>
                </a:solidFill>
                <a:latin typeface="+mn-lt"/>
              </a:rPr>
              <a:pPr/>
              <a:t>11</a:t>
            </a:fld>
            <a:endParaRPr lang="en-US" altLang="en-US" sz="1200" dirty="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  <p:pic>
        <p:nvPicPr>
          <p:cNvPr id="1026" name="Picture 2" descr="https://blog.allegrogroup.com/sites/blog/files/articles_pictures/chris_sherwood_yahoo.pn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2286000"/>
            <a:ext cx="4933950" cy="31846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nextventured.com/wp-content/uploads/2013/07/2-google-1997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2286000"/>
            <a:ext cx="4966325" cy="2812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5878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en-US" sz="4000" dirty="0" smtClean="0"/>
              <a:t>Pull vs. Push in Information Retrieval</a:t>
            </a:r>
            <a:endParaRPr lang="en-US" altLang="en-US" sz="4000" dirty="0"/>
          </a:p>
        </p:txBody>
      </p:sp>
      <p:sp>
        <p:nvSpPr>
          <p:cNvPr id="7171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altLang="en-US" dirty="0" smtClean="0">
                <a:cs typeface="Arial" charset="0"/>
              </a:rPr>
              <a:t>Pull mode – with query</a:t>
            </a:r>
          </a:p>
          <a:p>
            <a:pPr lvl="1"/>
            <a:r>
              <a:rPr lang="en-US" altLang="en-US" dirty="0" smtClean="0">
                <a:cs typeface="Arial" charset="0"/>
              </a:rPr>
              <a:t>Users take initiative and “pull” relevant information out from a retrieval system</a:t>
            </a:r>
          </a:p>
          <a:p>
            <a:pPr lvl="1"/>
            <a:r>
              <a:rPr lang="en-US" altLang="en-US" dirty="0" smtClean="0">
                <a:cs typeface="Arial" charset="0"/>
              </a:rPr>
              <a:t>Works well when a user has an ad hoc information need</a:t>
            </a:r>
          </a:p>
          <a:p>
            <a:endParaRPr lang="en-US" altLang="en-US" dirty="0" smtClean="0">
              <a:cs typeface="Arial" charset="0"/>
            </a:endParaRPr>
          </a:p>
          <a:p>
            <a:endParaRPr lang="en-US" altLang="en-US" dirty="0" smtClean="0">
              <a:cs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cs typeface="Arial" charset="0"/>
              </a:rPr>
              <a:t>Push mode – without query</a:t>
            </a:r>
          </a:p>
          <a:p>
            <a:pPr lvl="1"/>
            <a:r>
              <a:rPr lang="en-US" altLang="en-US" dirty="0">
                <a:cs typeface="Arial" charset="0"/>
              </a:rPr>
              <a:t>Systems take initiative and “push” relevant information to users </a:t>
            </a:r>
          </a:p>
          <a:p>
            <a:pPr lvl="1"/>
            <a:r>
              <a:rPr lang="en-US" altLang="en-US" dirty="0">
                <a:cs typeface="Arial" charset="0"/>
              </a:rPr>
              <a:t>Works well when a user has a stable information need or the system has good knowledge about a user’s need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err="1" smtClean="0"/>
              <a:t>CS@UVa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CS4780: Information Retrieval</a:t>
            </a:r>
            <a:endParaRPr lang="en-US" dirty="0"/>
          </a:p>
        </p:txBody>
      </p:sp>
      <p:sp>
        <p:nvSpPr>
          <p:cNvPr id="7172" name="Slide Number Placeholder 1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fld id="{C975A7BD-BB1C-43C7-B7F8-718E78693D1D}" type="slidenum">
              <a:rPr lang="en-US" altLang="en-US" sz="1200">
                <a:solidFill>
                  <a:schemeClr val="tx1">
                    <a:tint val="75000"/>
                  </a:schemeClr>
                </a:solidFill>
                <a:latin typeface="+mn-lt"/>
              </a:rPr>
              <a:pPr/>
              <a:t>12</a:t>
            </a:fld>
            <a:endParaRPr lang="en-US" altLang="en-US" sz="1200" dirty="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618" y="2250182"/>
            <a:ext cx="6457564" cy="40272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219" y="2074623"/>
            <a:ext cx="4581525" cy="42304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5392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Question: is Yelp a search engine?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13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403350"/>
            <a:ext cx="5769119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870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should know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 workflow and components in an IR system</a:t>
            </a:r>
          </a:p>
          <a:p>
            <a:r>
              <a:rPr lang="en-US" dirty="0" smtClean="0"/>
              <a:t>Core concepts in IR</a:t>
            </a:r>
          </a:p>
          <a:p>
            <a:r>
              <a:rPr lang="en-US" dirty="0" smtClean="0"/>
              <a:t>Browsing </a:t>
            </a:r>
            <a:r>
              <a:rPr lang="en-US" dirty="0" err="1" smtClean="0"/>
              <a:t>v.s</a:t>
            </a:r>
            <a:r>
              <a:rPr lang="en-US" dirty="0" smtClean="0"/>
              <a:t>. querying</a:t>
            </a:r>
          </a:p>
          <a:p>
            <a:r>
              <a:rPr lang="en-US" dirty="0" smtClean="0"/>
              <a:t>Pull </a:t>
            </a:r>
            <a:r>
              <a:rPr lang="en-US" dirty="0" err="1" smtClean="0"/>
              <a:t>v.s</a:t>
            </a:r>
            <a:r>
              <a:rPr lang="en-US" dirty="0" smtClean="0"/>
              <a:t>. push of information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98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reading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Information Retrieval</a:t>
            </a:r>
          </a:p>
          <a:p>
            <a:pPr lvl="1"/>
            <a:r>
              <a:rPr lang="en-US" dirty="0"/>
              <a:t>Chapter 19: Web search basics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420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Classical search engine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i="1" dirty="0" smtClean="0"/>
              <a:t>“The </a:t>
            </a:r>
            <a:r>
              <a:rPr lang="en-US" sz="2400" b="1" i="1" dirty="0"/>
              <a:t>Anatomy of a Large-Scale </a:t>
            </a:r>
            <a:r>
              <a:rPr lang="en-US" sz="2400" b="1" i="1" dirty="0" err="1"/>
              <a:t>Hypertextual</a:t>
            </a:r>
            <a:r>
              <a:rPr lang="en-US" sz="2400" b="1" i="1" dirty="0"/>
              <a:t> Web Search </a:t>
            </a:r>
            <a:r>
              <a:rPr lang="en-US" sz="2400" b="1" i="1" dirty="0" smtClean="0"/>
              <a:t>Engine”</a:t>
            </a:r>
            <a:r>
              <a:rPr lang="en-US" sz="2400" i="1" dirty="0" smtClean="0"/>
              <a:t> - Sergey </a:t>
            </a:r>
            <a:r>
              <a:rPr lang="en-US" sz="2400" i="1" dirty="0" err="1" smtClean="0"/>
              <a:t>Brin</a:t>
            </a:r>
            <a:r>
              <a:rPr lang="en-US" sz="2400" i="1" dirty="0" smtClean="0"/>
              <a:t> and </a:t>
            </a:r>
            <a:r>
              <a:rPr lang="en-US" sz="2400" dirty="0" smtClean="0"/>
              <a:t>Lawrence Page, </a:t>
            </a:r>
            <a:r>
              <a:rPr lang="en-US" sz="2400" i="1" dirty="0"/>
              <a:t>Computer networks and ISDN systems</a:t>
            </a:r>
            <a:r>
              <a:rPr lang="en-US" sz="2400" dirty="0"/>
              <a:t> 30.1 (1998): 107-117.</a:t>
            </a:r>
          </a:p>
        </p:txBody>
      </p:sp>
      <p:pic>
        <p:nvPicPr>
          <p:cNvPr id="4" name="Picture 2" descr="http://infolab.stanford.edu/~backrub/over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3155" y="2929366"/>
            <a:ext cx="3495245" cy="388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oup 16"/>
          <p:cNvGrpSpPr/>
          <p:nvPr/>
        </p:nvGrpSpPr>
        <p:grpSpPr>
          <a:xfrm>
            <a:off x="2667000" y="2590800"/>
            <a:ext cx="2514600" cy="2101334"/>
            <a:chOff x="2667000" y="2590800"/>
            <a:chExt cx="2514600" cy="2101334"/>
          </a:xfrm>
        </p:grpSpPr>
        <p:sp>
          <p:nvSpPr>
            <p:cNvPr id="5" name="Rounded Rectangle 4"/>
            <p:cNvSpPr/>
            <p:nvPr/>
          </p:nvSpPr>
          <p:spPr>
            <a:xfrm>
              <a:off x="2667000" y="2895600"/>
              <a:ext cx="2057400" cy="1796534"/>
            </a:xfrm>
            <a:prstGeom prst="roundRect">
              <a:avLst/>
            </a:prstGeom>
            <a:noFill/>
            <a:ln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667000" y="2590800"/>
              <a:ext cx="2514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Crawler and indexer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5029200" y="4507468"/>
            <a:ext cx="1990725" cy="1055132"/>
            <a:chOff x="5029200" y="4507468"/>
            <a:chExt cx="1990725" cy="1055132"/>
          </a:xfrm>
        </p:grpSpPr>
        <p:sp>
          <p:nvSpPr>
            <p:cNvPr id="7" name="Rounded Rectangle 6"/>
            <p:cNvSpPr/>
            <p:nvPr/>
          </p:nvSpPr>
          <p:spPr>
            <a:xfrm>
              <a:off x="5595257" y="4831080"/>
              <a:ext cx="729343" cy="731520"/>
            </a:xfrm>
            <a:prstGeom prst="roundRect">
              <a:avLst/>
            </a:prstGeom>
            <a:noFill/>
            <a:ln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029200" y="4507468"/>
              <a:ext cx="19907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FF0000"/>
                  </a:solidFill>
                </a:rPr>
                <a:t>Query parser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714875" y="5791200"/>
            <a:ext cx="1990725" cy="958334"/>
            <a:chOff x="4714875" y="5791200"/>
            <a:chExt cx="1990725" cy="958334"/>
          </a:xfrm>
        </p:grpSpPr>
        <p:sp>
          <p:nvSpPr>
            <p:cNvPr id="6" name="Rounded Rectangle 5"/>
            <p:cNvSpPr/>
            <p:nvPr/>
          </p:nvSpPr>
          <p:spPr>
            <a:xfrm>
              <a:off x="5105400" y="6096000"/>
              <a:ext cx="1186543" cy="653534"/>
            </a:xfrm>
            <a:prstGeom prst="roundRect">
              <a:avLst/>
            </a:prstGeom>
            <a:noFill/>
            <a:ln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14875" y="5791200"/>
              <a:ext cx="19907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FF0000"/>
                  </a:solidFill>
                </a:rPr>
                <a:t>Ranking model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209800" y="5181600"/>
            <a:ext cx="2138363" cy="1752600"/>
            <a:chOff x="2209800" y="5181600"/>
            <a:chExt cx="2138363" cy="1752600"/>
          </a:xfrm>
        </p:grpSpPr>
        <p:sp>
          <p:nvSpPr>
            <p:cNvPr id="11" name="Rounded Rectangle 10"/>
            <p:cNvSpPr/>
            <p:nvPr/>
          </p:nvSpPr>
          <p:spPr>
            <a:xfrm>
              <a:off x="2628900" y="5181600"/>
              <a:ext cx="1257300" cy="1447800"/>
            </a:xfrm>
            <a:prstGeom prst="roundRect">
              <a:avLst/>
            </a:prstGeom>
            <a:noFill/>
            <a:ln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209800" y="6564868"/>
              <a:ext cx="21383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FF0000"/>
                  </a:solidFill>
                </a:rPr>
                <a:t>Document Analyzer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2</a:t>
            </a:fld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6477000" y="3810000"/>
            <a:ext cx="264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Citation count: 18,938 (as of January 21, 2020)</a:t>
            </a:r>
            <a:endParaRPr lang="en-US" i="1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1676400"/>
            <a:ext cx="864084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92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412" y="161925"/>
            <a:ext cx="5591175" cy="65341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200" y="1041036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rgbClr val="FF0000"/>
                </a:solidFill>
              </a:rPr>
              <a:t>User input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8600" y="3414811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rgbClr val="FF0000"/>
                </a:solidFill>
              </a:rPr>
              <a:t>Query parser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9080" y="449580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rgbClr val="FF0000"/>
                </a:solidFill>
              </a:rPr>
              <a:t>Ranking model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2400" y="5257800"/>
            <a:ext cx="1953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rgbClr val="FF0000"/>
                </a:solidFill>
              </a:rPr>
              <a:t>Crawler &amp; Indexer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-76200" y="5754469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rgbClr val="FF0000"/>
                </a:solidFill>
              </a:rPr>
              <a:t>Document analyzer &amp; auxiliary database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34200" y="101989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Result display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58000" y="4876800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Domain specific databases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862618" y="3276311"/>
            <a:ext cx="19003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Result post-processing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321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" y="76200"/>
            <a:ext cx="8954655" cy="1066800"/>
          </a:xfrm>
        </p:spPr>
        <p:txBody>
          <a:bodyPr>
            <a:normAutofit/>
          </a:bodyPr>
          <a:lstStyle/>
          <a:p>
            <a:r>
              <a:rPr lang="en-US" sz="3800" dirty="0" smtClean="0"/>
              <a:t>Abstraction of search engine architecture</a:t>
            </a:r>
            <a:endParaRPr lang="en-US" altLang="en-US" sz="3800" dirty="0" smtClean="0">
              <a:latin typeface="Arial" charset="0"/>
              <a:cs typeface="Arial" charset="0"/>
            </a:endParaRPr>
          </a:p>
        </p:txBody>
      </p:sp>
      <p:sp>
        <p:nvSpPr>
          <p:cNvPr id="17412" name="Rectangle 13"/>
          <p:cNvSpPr>
            <a:spLocks noChangeArrowheads="1"/>
          </p:cNvSpPr>
          <p:nvPr/>
        </p:nvSpPr>
        <p:spPr bwMode="auto">
          <a:xfrm>
            <a:off x="7388476" y="4273552"/>
            <a:ext cx="1427162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 sz="3600" b="1" dirty="0">
                <a:solidFill>
                  <a:srgbClr val="FF0000"/>
                </a:solidFill>
                <a:latin typeface="+mn-lt"/>
              </a:rPr>
              <a:t>User</a:t>
            </a:r>
          </a:p>
        </p:txBody>
      </p:sp>
      <p:sp>
        <p:nvSpPr>
          <p:cNvPr id="17421" name="Rectangle 22"/>
          <p:cNvSpPr>
            <a:spLocks noChangeArrowheads="1"/>
          </p:cNvSpPr>
          <p:nvPr/>
        </p:nvSpPr>
        <p:spPr bwMode="auto">
          <a:xfrm>
            <a:off x="4953000" y="5181600"/>
            <a:ext cx="1524000" cy="914400"/>
          </a:xfrm>
          <a:prstGeom prst="rect">
            <a:avLst/>
          </a:prstGeom>
          <a:noFill/>
          <a:ln w="22225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algn="ctr" eaLnBrk="1" hangingPunct="1"/>
            <a:r>
              <a:rPr lang="en-US" altLang="en-US" b="1" dirty="0" smtClean="0">
                <a:latin typeface="+mn-lt"/>
              </a:rPr>
              <a:t>Ranker</a:t>
            </a:r>
            <a:endParaRPr lang="en-US" altLang="en-US" b="1" dirty="0">
              <a:latin typeface="+mn-lt"/>
            </a:endParaRPr>
          </a:p>
        </p:txBody>
      </p:sp>
      <p:sp>
        <p:nvSpPr>
          <p:cNvPr id="17422" name="Rectangle 23"/>
          <p:cNvSpPr>
            <a:spLocks noChangeArrowheads="1"/>
          </p:cNvSpPr>
          <p:nvPr/>
        </p:nvSpPr>
        <p:spPr bwMode="auto">
          <a:xfrm>
            <a:off x="1219200" y="5334000"/>
            <a:ext cx="1447800" cy="762000"/>
          </a:xfrm>
          <a:prstGeom prst="rect">
            <a:avLst/>
          </a:prstGeom>
          <a:noFill/>
          <a:ln w="22225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algn="ctr" eaLnBrk="1" hangingPunct="1"/>
            <a:r>
              <a:rPr lang="en-US" altLang="en-US" b="1">
                <a:latin typeface="+mn-lt"/>
              </a:rPr>
              <a:t>Indexer</a:t>
            </a:r>
          </a:p>
        </p:txBody>
      </p:sp>
      <p:sp>
        <p:nvSpPr>
          <p:cNvPr id="17425" name="Rectangle 26"/>
          <p:cNvSpPr>
            <a:spLocks noChangeArrowheads="1"/>
          </p:cNvSpPr>
          <p:nvPr/>
        </p:nvSpPr>
        <p:spPr bwMode="auto">
          <a:xfrm>
            <a:off x="829056" y="3886200"/>
            <a:ext cx="2088357" cy="381000"/>
          </a:xfrm>
          <a:prstGeom prst="rect">
            <a:avLst/>
          </a:prstGeom>
          <a:noFill/>
          <a:ln w="22225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algn="ctr" eaLnBrk="1" hangingPunct="1"/>
            <a:r>
              <a:rPr lang="en-US" altLang="en-US" b="1" dirty="0" smtClean="0">
                <a:latin typeface="+mn-lt"/>
              </a:rPr>
              <a:t>Doc Analyzer</a:t>
            </a:r>
            <a:endParaRPr lang="en-US" altLang="en-US" b="1" dirty="0">
              <a:latin typeface="+mn-lt"/>
            </a:endParaRPr>
          </a:p>
        </p:txBody>
      </p:sp>
      <p:sp>
        <p:nvSpPr>
          <p:cNvPr id="17426" name="AutoShape 27"/>
          <p:cNvSpPr>
            <a:spLocks noChangeArrowheads="1"/>
          </p:cNvSpPr>
          <p:nvPr/>
        </p:nvSpPr>
        <p:spPr bwMode="auto">
          <a:xfrm>
            <a:off x="1755748" y="4951477"/>
            <a:ext cx="258842" cy="349250"/>
          </a:xfrm>
          <a:prstGeom prst="downArrow">
            <a:avLst>
              <a:gd name="adj1" fmla="val 50000"/>
              <a:gd name="adj2" fmla="val 4843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endParaRPr lang="en-US" altLang="en-US">
              <a:latin typeface="+mn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1234201" y="1822450"/>
            <a:ext cx="1371600" cy="1682750"/>
            <a:chOff x="1234201" y="1822450"/>
            <a:chExt cx="1371600" cy="1682750"/>
          </a:xfrm>
        </p:grpSpPr>
        <p:grpSp>
          <p:nvGrpSpPr>
            <p:cNvPr id="17411" name="Group 3"/>
            <p:cNvGrpSpPr>
              <a:grpSpLocks/>
            </p:cNvGrpSpPr>
            <p:nvPr/>
          </p:nvGrpSpPr>
          <p:grpSpPr bwMode="auto">
            <a:xfrm>
              <a:off x="1234201" y="2286000"/>
              <a:ext cx="1371600" cy="1219200"/>
              <a:chOff x="384" y="1824"/>
              <a:chExt cx="1440" cy="1200"/>
            </a:xfrm>
          </p:grpSpPr>
          <p:sp>
            <p:nvSpPr>
              <p:cNvPr id="17442" name="AutoShape 4"/>
              <p:cNvSpPr>
                <a:spLocks noChangeArrowheads="1"/>
              </p:cNvSpPr>
              <p:nvPr/>
            </p:nvSpPr>
            <p:spPr bwMode="auto">
              <a:xfrm>
                <a:off x="384" y="1824"/>
                <a:ext cx="1440" cy="1200"/>
              </a:xfrm>
              <a:prstGeom prst="can">
                <a:avLst>
                  <a:gd name="adj" fmla="val 25000"/>
                </a:avLst>
              </a:prstGeom>
              <a:noFill/>
              <a:ln w="25400">
                <a:solidFill>
                  <a:srgbClr val="00808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  <p:sp>
            <p:nvSpPr>
              <p:cNvPr id="17443" name="AutoShape 5"/>
              <p:cNvSpPr>
                <a:spLocks noChangeArrowheads="1"/>
              </p:cNvSpPr>
              <p:nvPr/>
            </p:nvSpPr>
            <p:spPr bwMode="auto">
              <a:xfrm>
                <a:off x="480" y="2208"/>
                <a:ext cx="288" cy="384"/>
              </a:xfrm>
              <a:prstGeom prst="foldedCorner">
                <a:avLst>
                  <a:gd name="adj" fmla="val 12500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  <p:sp>
            <p:nvSpPr>
              <p:cNvPr id="17444" name="AutoShape 6"/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288" cy="384"/>
              </a:xfrm>
              <a:prstGeom prst="foldedCorner">
                <a:avLst>
                  <a:gd name="adj" fmla="val 12500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  <p:sp>
            <p:nvSpPr>
              <p:cNvPr id="17445" name="AutoShape 7"/>
              <p:cNvSpPr>
                <a:spLocks noChangeArrowheads="1"/>
              </p:cNvSpPr>
              <p:nvPr/>
            </p:nvSpPr>
            <p:spPr bwMode="auto">
              <a:xfrm>
                <a:off x="672" y="2400"/>
                <a:ext cx="288" cy="384"/>
              </a:xfrm>
              <a:prstGeom prst="foldedCorner">
                <a:avLst>
                  <a:gd name="adj" fmla="val 12500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  <p:sp>
            <p:nvSpPr>
              <p:cNvPr id="17446" name="AutoShape 8"/>
              <p:cNvSpPr>
                <a:spLocks noChangeArrowheads="1"/>
              </p:cNvSpPr>
              <p:nvPr/>
            </p:nvSpPr>
            <p:spPr bwMode="auto">
              <a:xfrm>
                <a:off x="768" y="2496"/>
                <a:ext cx="288" cy="384"/>
              </a:xfrm>
              <a:prstGeom prst="foldedCorner">
                <a:avLst>
                  <a:gd name="adj" fmla="val 12500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  <p:sp>
            <p:nvSpPr>
              <p:cNvPr id="17447" name="AutoShape 9"/>
              <p:cNvSpPr>
                <a:spLocks noChangeArrowheads="1"/>
              </p:cNvSpPr>
              <p:nvPr/>
            </p:nvSpPr>
            <p:spPr bwMode="auto">
              <a:xfrm>
                <a:off x="1104" y="2256"/>
                <a:ext cx="240" cy="384"/>
              </a:xfrm>
              <a:prstGeom prst="foldedCorner">
                <a:avLst>
                  <a:gd name="adj" fmla="val 12500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  <p:sp>
            <p:nvSpPr>
              <p:cNvPr id="17448" name="AutoShape 10"/>
              <p:cNvSpPr>
                <a:spLocks noChangeArrowheads="1"/>
              </p:cNvSpPr>
              <p:nvPr/>
            </p:nvSpPr>
            <p:spPr bwMode="auto">
              <a:xfrm>
                <a:off x="1200" y="2352"/>
                <a:ext cx="240" cy="384"/>
              </a:xfrm>
              <a:prstGeom prst="foldedCorner">
                <a:avLst>
                  <a:gd name="adj" fmla="val 12500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  <p:sp>
            <p:nvSpPr>
              <p:cNvPr id="17449" name="AutoShape 11"/>
              <p:cNvSpPr>
                <a:spLocks noChangeArrowheads="1"/>
              </p:cNvSpPr>
              <p:nvPr/>
            </p:nvSpPr>
            <p:spPr bwMode="auto">
              <a:xfrm>
                <a:off x="1296" y="2448"/>
                <a:ext cx="240" cy="384"/>
              </a:xfrm>
              <a:prstGeom prst="foldedCorner">
                <a:avLst>
                  <a:gd name="adj" fmla="val 12500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  <p:sp>
            <p:nvSpPr>
              <p:cNvPr id="17450" name="AutoShape 12"/>
              <p:cNvSpPr>
                <a:spLocks noChangeArrowheads="1"/>
              </p:cNvSpPr>
              <p:nvPr/>
            </p:nvSpPr>
            <p:spPr bwMode="auto">
              <a:xfrm>
                <a:off x="1392" y="2544"/>
                <a:ext cx="240" cy="384"/>
              </a:xfrm>
              <a:prstGeom prst="foldedCorner">
                <a:avLst>
                  <a:gd name="adj" fmla="val 12500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</p:grpSp>
        <p:sp>
          <p:nvSpPr>
            <p:cNvPr id="17428" name="AutoShape 29"/>
            <p:cNvSpPr>
              <a:spLocks noChangeArrowheads="1"/>
            </p:cNvSpPr>
            <p:nvPr/>
          </p:nvSpPr>
          <p:spPr bwMode="auto">
            <a:xfrm>
              <a:off x="1782842" y="1822450"/>
              <a:ext cx="228600" cy="463550"/>
            </a:xfrm>
            <a:prstGeom prst="downArrow">
              <a:avLst>
                <a:gd name="adj1" fmla="val 50000"/>
                <a:gd name="adj2" fmla="val 133333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690019" y="5257800"/>
            <a:ext cx="1485106" cy="985838"/>
            <a:chOff x="2690019" y="5257800"/>
            <a:chExt cx="1485106" cy="985838"/>
          </a:xfrm>
        </p:grpSpPr>
        <p:grpSp>
          <p:nvGrpSpPr>
            <p:cNvPr id="10" name="Group 9"/>
            <p:cNvGrpSpPr/>
            <p:nvPr/>
          </p:nvGrpSpPr>
          <p:grpSpPr>
            <a:xfrm>
              <a:off x="2690019" y="5257800"/>
              <a:ext cx="1485106" cy="985838"/>
              <a:chOff x="2690019" y="5257800"/>
              <a:chExt cx="1485106" cy="985838"/>
            </a:xfrm>
          </p:grpSpPr>
          <p:sp>
            <p:nvSpPr>
              <p:cNvPr id="17423" name="AutoShape 24"/>
              <p:cNvSpPr>
                <a:spLocks noChangeArrowheads="1"/>
              </p:cNvSpPr>
              <p:nvPr/>
            </p:nvSpPr>
            <p:spPr bwMode="auto">
              <a:xfrm rot="16200000">
                <a:off x="2797176" y="5455443"/>
                <a:ext cx="304800" cy="519113"/>
              </a:xfrm>
              <a:prstGeom prst="downArrow">
                <a:avLst>
                  <a:gd name="adj1" fmla="val 50000"/>
                  <a:gd name="adj2" fmla="val 42578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vert="eaVert"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  <p:sp>
            <p:nvSpPr>
              <p:cNvPr id="17429" name="AutoShape 30"/>
              <p:cNvSpPr>
                <a:spLocks noChangeArrowheads="1"/>
              </p:cNvSpPr>
              <p:nvPr/>
            </p:nvSpPr>
            <p:spPr bwMode="auto">
              <a:xfrm>
                <a:off x="3260725" y="5257800"/>
                <a:ext cx="914400" cy="985838"/>
              </a:xfrm>
              <a:prstGeom prst="can">
                <a:avLst>
                  <a:gd name="adj" fmla="val 26953"/>
                </a:avLst>
              </a:prstGeom>
              <a:noFill/>
              <a:ln w="2857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</p:grpSp>
        <p:sp>
          <p:nvSpPr>
            <p:cNvPr id="17430" name="Text Box 31"/>
            <p:cNvSpPr txBox="1">
              <a:spLocks noChangeArrowheads="1"/>
            </p:cNvSpPr>
            <p:nvPr/>
          </p:nvSpPr>
          <p:spPr bwMode="auto">
            <a:xfrm>
              <a:off x="3260725" y="5562600"/>
              <a:ext cx="873957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r>
                <a:rPr lang="en-US" altLang="en-US" dirty="0" smtClean="0">
                  <a:latin typeface="+mn-lt"/>
                </a:rPr>
                <a:t>Index</a:t>
              </a:r>
              <a:endParaRPr lang="en-US" altLang="en-US" dirty="0">
                <a:latin typeface="+mn-lt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343400" y="4722877"/>
            <a:ext cx="740452" cy="1144523"/>
            <a:chOff x="4343400" y="4722877"/>
            <a:chExt cx="740452" cy="1144523"/>
          </a:xfrm>
        </p:grpSpPr>
        <p:sp>
          <p:nvSpPr>
            <p:cNvPr id="17424" name="AutoShape 25"/>
            <p:cNvSpPr>
              <a:spLocks noChangeArrowheads="1"/>
            </p:cNvSpPr>
            <p:nvPr/>
          </p:nvSpPr>
          <p:spPr bwMode="auto">
            <a:xfrm rot="-2655740">
              <a:off x="4850886" y="4722877"/>
              <a:ext cx="232966" cy="4572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00B05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17431" name="AutoShape 32"/>
            <p:cNvSpPr>
              <a:spLocks noChangeArrowheads="1"/>
            </p:cNvSpPr>
            <p:nvPr/>
          </p:nvSpPr>
          <p:spPr bwMode="auto">
            <a:xfrm rot="-5400000">
              <a:off x="4450557" y="5455443"/>
              <a:ext cx="304800" cy="519113"/>
            </a:xfrm>
            <a:prstGeom prst="downArrow">
              <a:avLst>
                <a:gd name="adj1" fmla="val 50000"/>
                <a:gd name="adj2" fmla="val 42578"/>
              </a:avLst>
            </a:prstGeom>
            <a:solidFill>
              <a:srgbClr val="00B05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6553199" y="5257800"/>
            <a:ext cx="2343728" cy="762000"/>
            <a:chOff x="6553199" y="5257800"/>
            <a:chExt cx="2343728" cy="762000"/>
          </a:xfrm>
        </p:grpSpPr>
        <p:sp>
          <p:nvSpPr>
            <p:cNvPr id="17414" name="AutoShape 15"/>
            <p:cNvSpPr>
              <a:spLocks noChangeArrowheads="1"/>
            </p:cNvSpPr>
            <p:nvPr/>
          </p:nvSpPr>
          <p:spPr bwMode="auto">
            <a:xfrm>
              <a:off x="7132637" y="5257800"/>
              <a:ext cx="347663" cy="501650"/>
            </a:xfrm>
            <a:prstGeom prst="foldedCorner">
              <a:avLst>
                <a:gd name="adj" fmla="val 125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17415" name="AutoShape 16"/>
            <p:cNvSpPr>
              <a:spLocks noChangeArrowheads="1"/>
            </p:cNvSpPr>
            <p:nvPr/>
          </p:nvSpPr>
          <p:spPr bwMode="auto">
            <a:xfrm>
              <a:off x="7202487" y="5368925"/>
              <a:ext cx="347663" cy="501650"/>
            </a:xfrm>
            <a:prstGeom prst="foldedCorner">
              <a:avLst>
                <a:gd name="adj" fmla="val 125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17416" name="AutoShape 17"/>
            <p:cNvSpPr>
              <a:spLocks noChangeArrowheads="1"/>
            </p:cNvSpPr>
            <p:nvPr/>
          </p:nvSpPr>
          <p:spPr bwMode="auto">
            <a:xfrm>
              <a:off x="7272337" y="5518150"/>
              <a:ext cx="347663" cy="501650"/>
            </a:xfrm>
            <a:prstGeom prst="foldedCorner">
              <a:avLst>
                <a:gd name="adj" fmla="val 125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17418" name="Rectangle 19"/>
            <p:cNvSpPr>
              <a:spLocks noChangeArrowheads="1"/>
            </p:cNvSpPr>
            <p:nvPr/>
          </p:nvSpPr>
          <p:spPr bwMode="auto">
            <a:xfrm>
              <a:off x="7706302" y="5379242"/>
              <a:ext cx="1190625" cy="5191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r>
                <a:rPr lang="en-US" altLang="en-US" sz="2800" b="1" dirty="0">
                  <a:latin typeface="+mn-lt"/>
                </a:rPr>
                <a:t>results</a:t>
              </a:r>
            </a:p>
          </p:txBody>
        </p:sp>
        <p:sp>
          <p:nvSpPr>
            <p:cNvPr id="17432" name="AutoShape 33"/>
            <p:cNvSpPr>
              <a:spLocks noChangeArrowheads="1"/>
            </p:cNvSpPr>
            <p:nvPr/>
          </p:nvSpPr>
          <p:spPr bwMode="auto">
            <a:xfrm rot="-5400000">
              <a:off x="6648453" y="5467346"/>
              <a:ext cx="304800" cy="495307"/>
            </a:xfrm>
            <a:prstGeom prst="downArrow">
              <a:avLst>
                <a:gd name="adj1" fmla="val 50000"/>
                <a:gd name="adj2" fmla="val 41667"/>
              </a:avLst>
            </a:prstGeom>
            <a:solidFill>
              <a:srgbClr val="00B05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</p:grpSp>
      <p:sp>
        <p:nvSpPr>
          <p:cNvPr id="17436" name="Freeform 40"/>
          <p:cNvSpPr>
            <a:spLocks/>
          </p:cNvSpPr>
          <p:nvPr/>
        </p:nvSpPr>
        <p:spPr bwMode="auto">
          <a:xfrm>
            <a:off x="3238500" y="1371600"/>
            <a:ext cx="1104900" cy="5257800"/>
          </a:xfrm>
          <a:custGeom>
            <a:avLst/>
            <a:gdLst>
              <a:gd name="T0" fmla="*/ 72 w 696"/>
              <a:gd name="T1" fmla="*/ 0 h 3312"/>
              <a:gd name="T2" fmla="*/ 72 w 696"/>
              <a:gd name="T3" fmla="*/ 1920 h 3312"/>
              <a:gd name="T4" fmla="*/ 504 w 696"/>
              <a:gd name="T5" fmla="*/ 2352 h 3312"/>
              <a:gd name="T6" fmla="*/ 648 w 696"/>
              <a:gd name="T7" fmla="*/ 2640 h 3312"/>
              <a:gd name="T8" fmla="*/ 696 w 696"/>
              <a:gd name="T9" fmla="*/ 3312 h 331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96"/>
              <a:gd name="T16" fmla="*/ 0 h 3312"/>
              <a:gd name="T17" fmla="*/ 696 w 696"/>
              <a:gd name="T18" fmla="*/ 3312 h 331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96" h="3312">
                <a:moveTo>
                  <a:pt x="72" y="0"/>
                </a:moveTo>
                <a:cubicBezTo>
                  <a:pt x="36" y="764"/>
                  <a:pt x="0" y="1528"/>
                  <a:pt x="72" y="1920"/>
                </a:cubicBezTo>
                <a:cubicBezTo>
                  <a:pt x="144" y="2312"/>
                  <a:pt x="408" y="2232"/>
                  <a:pt x="504" y="2352"/>
                </a:cubicBezTo>
                <a:cubicBezTo>
                  <a:pt x="600" y="2472"/>
                  <a:pt x="616" y="2480"/>
                  <a:pt x="648" y="2640"/>
                </a:cubicBezTo>
                <a:cubicBezTo>
                  <a:pt x="680" y="2800"/>
                  <a:pt x="688" y="3056"/>
                  <a:pt x="696" y="3312"/>
                </a:cubicBezTo>
              </a:path>
            </a:pathLst>
          </a:custGeom>
          <a:noFill/>
          <a:ln w="63500">
            <a:solidFill>
              <a:srgbClr val="FF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37" name="Freeform 41"/>
          <p:cNvSpPr>
            <a:spLocks/>
          </p:cNvSpPr>
          <p:nvPr/>
        </p:nvSpPr>
        <p:spPr bwMode="auto">
          <a:xfrm>
            <a:off x="4724400" y="2617788"/>
            <a:ext cx="4051300" cy="2436813"/>
          </a:xfrm>
          <a:custGeom>
            <a:avLst/>
            <a:gdLst>
              <a:gd name="T0" fmla="*/ 1496 w 2552"/>
              <a:gd name="T1" fmla="*/ 0 h 1744"/>
              <a:gd name="T2" fmla="*/ 200 w 2552"/>
              <a:gd name="T3" fmla="*/ 384 h 1744"/>
              <a:gd name="T4" fmla="*/ 296 w 2552"/>
              <a:gd name="T5" fmla="*/ 1296 h 1744"/>
              <a:gd name="T6" fmla="*/ 1352 w 2552"/>
              <a:gd name="T7" fmla="*/ 1680 h 1744"/>
              <a:gd name="T8" fmla="*/ 2552 w 2552"/>
              <a:gd name="T9" fmla="*/ 1680 h 174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552"/>
              <a:gd name="T16" fmla="*/ 0 h 1744"/>
              <a:gd name="T17" fmla="*/ 2552 w 2552"/>
              <a:gd name="T18" fmla="*/ 1744 h 174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552" h="1744">
                <a:moveTo>
                  <a:pt x="1496" y="0"/>
                </a:moveTo>
                <a:cubicBezTo>
                  <a:pt x="948" y="84"/>
                  <a:pt x="400" y="168"/>
                  <a:pt x="200" y="384"/>
                </a:cubicBezTo>
                <a:cubicBezTo>
                  <a:pt x="0" y="600"/>
                  <a:pt x="104" y="1080"/>
                  <a:pt x="296" y="1296"/>
                </a:cubicBezTo>
                <a:cubicBezTo>
                  <a:pt x="488" y="1512"/>
                  <a:pt x="976" y="1616"/>
                  <a:pt x="1352" y="1680"/>
                </a:cubicBezTo>
                <a:cubicBezTo>
                  <a:pt x="1728" y="1744"/>
                  <a:pt x="2140" y="1712"/>
                  <a:pt x="2552" y="1680"/>
                </a:cubicBezTo>
              </a:path>
            </a:pathLst>
          </a:custGeom>
          <a:noFill/>
          <a:ln w="76200">
            <a:solidFill>
              <a:srgbClr val="FF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" name="Rectangle 26"/>
          <p:cNvSpPr>
            <a:spLocks noChangeArrowheads="1"/>
          </p:cNvSpPr>
          <p:nvPr/>
        </p:nvSpPr>
        <p:spPr bwMode="auto">
          <a:xfrm>
            <a:off x="838200" y="1447800"/>
            <a:ext cx="2088357" cy="381000"/>
          </a:xfrm>
          <a:prstGeom prst="rect">
            <a:avLst/>
          </a:prstGeom>
          <a:noFill/>
          <a:ln w="22225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algn="ctr" eaLnBrk="1" hangingPunct="1"/>
            <a:r>
              <a:rPr lang="en-US" altLang="en-US" b="1" dirty="0" smtClean="0">
                <a:latin typeface="+mn-lt"/>
              </a:rPr>
              <a:t>Crawler</a:t>
            </a:r>
            <a:endParaRPr lang="en-US" altLang="en-US" b="1" dirty="0">
              <a:latin typeface="+mn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381000" y="3527332"/>
            <a:ext cx="3200400" cy="1501868"/>
            <a:chOff x="381000" y="3527332"/>
            <a:chExt cx="3200400" cy="1501868"/>
          </a:xfrm>
        </p:grpSpPr>
        <p:sp>
          <p:nvSpPr>
            <p:cNvPr id="17420" name="Text Box 21"/>
            <p:cNvSpPr txBox="1">
              <a:spLocks noChangeArrowheads="1"/>
            </p:cNvSpPr>
            <p:nvPr/>
          </p:nvSpPr>
          <p:spPr bwMode="auto">
            <a:xfrm>
              <a:off x="381000" y="4572000"/>
              <a:ext cx="32004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algn="ctr" eaLnBrk="1" hangingPunct="1"/>
              <a:r>
                <a:rPr lang="en-US" altLang="en-US" b="1" dirty="0">
                  <a:latin typeface="+mn-lt"/>
                </a:rPr>
                <a:t>Doc </a:t>
              </a:r>
              <a:r>
                <a:rPr lang="en-US" altLang="en-US" b="1" dirty="0" smtClean="0">
                  <a:latin typeface="+mn-lt"/>
                </a:rPr>
                <a:t>Representation  </a:t>
              </a:r>
              <a:endParaRPr lang="en-US" altLang="en-US" b="1" dirty="0">
                <a:latin typeface="+mn-lt"/>
              </a:endParaRPr>
            </a:p>
          </p:txBody>
        </p:sp>
        <p:sp>
          <p:nvSpPr>
            <p:cNvPr id="44" name="AutoShape 29"/>
            <p:cNvSpPr>
              <a:spLocks noChangeArrowheads="1"/>
            </p:cNvSpPr>
            <p:nvPr/>
          </p:nvSpPr>
          <p:spPr bwMode="auto">
            <a:xfrm>
              <a:off x="1752600" y="3527332"/>
              <a:ext cx="228600" cy="358868"/>
            </a:xfrm>
            <a:prstGeom prst="downArrow">
              <a:avLst>
                <a:gd name="adj1" fmla="val 50000"/>
                <a:gd name="adj2" fmla="val 101333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45" name="AutoShape 29"/>
            <p:cNvSpPr>
              <a:spLocks noChangeArrowheads="1"/>
            </p:cNvSpPr>
            <p:nvPr/>
          </p:nvSpPr>
          <p:spPr bwMode="auto">
            <a:xfrm>
              <a:off x="1767721" y="4289332"/>
              <a:ext cx="228600" cy="358868"/>
            </a:xfrm>
            <a:prstGeom prst="downArrow">
              <a:avLst>
                <a:gd name="adj1" fmla="val 50000"/>
                <a:gd name="adj2" fmla="val 89333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682893" y="4038600"/>
            <a:ext cx="4216614" cy="777876"/>
            <a:chOff x="3682893" y="4038600"/>
            <a:chExt cx="4216614" cy="777876"/>
          </a:xfrm>
        </p:grpSpPr>
        <p:sp>
          <p:nvSpPr>
            <p:cNvPr id="17419" name="Text Box 20"/>
            <p:cNvSpPr txBox="1">
              <a:spLocks noChangeArrowheads="1"/>
            </p:cNvSpPr>
            <p:nvPr/>
          </p:nvSpPr>
          <p:spPr bwMode="auto">
            <a:xfrm>
              <a:off x="3682893" y="4343400"/>
              <a:ext cx="2032107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r>
                <a:rPr lang="en-US" altLang="en-US" b="1" dirty="0">
                  <a:latin typeface="+mn-lt"/>
                </a:rPr>
                <a:t>Query Rep</a:t>
              </a:r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5323996" y="4038600"/>
              <a:ext cx="2575511" cy="777876"/>
              <a:chOff x="5323996" y="4038600"/>
              <a:chExt cx="2575511" cy="777876"/>
            </a:xfrm>
          </p:grpSpPr>
          <p:sp>
            <p:nvSpPr>
              <p:cNvPr id="17427" name="AutoShape 28"/>
              <p:cNvSpPr>
                <a:spLocks noChangeArrowheads="1"/>
              </p:cNvSpPr>
              <p:nvPr/>
            </p:nvSpPr>
            <p:spPr bwMode="auto">
              <a:xfrm rot="5400000">
                <a:off x="6143200" y="3692472"/>
                <a:ext cx="304800" cy="1943207"/>
              </a:xfrm>
              <a:prstGeom prst="downArrow">
                <a:avLst>
                  <a:gd name="adj1" fmla="val 50000"/>
                  <a:gd name="adj2" fmla="val 112588"/>
                </a:avLst>
              </a:prstGeom>
              <a:solidFill>
                <a:srgbClr val="00B05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vert="eaVert"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  <p:sp>
            <p:nvSpPr>
              <p:cNvPr id="46" name="Text Box 20"/>
              <p:cNvSpPr txBox="1">
                <a:spLocks noChangeArrowheads="1"/>
              </p:cNvSpPr>
              <p:nvPr/>
            </p:nvSpPr>
            <p:spPr bwMode="auto">
              <a:xfrm>
                <a:off x="5867400" y="4038600"/>
                <a:ext cx="2032107" cy="457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r>
                  <a:rPr lang="en-US" altLang="en-US" b="1" dirty="0" smtClean="0">
                    <a:latin typeface="+mn-lt"/>
                  </a:rPr>
                  <a:t>(Query)</a:t>
                </a:r>
                <a:endParaRPr lang="en-US" altLang="en-US" b="1" dirty="0">
                  <a:latin typeface="+mn-lt"/>
                </a:endParaRPr>
              </a:p>
            </p:txBody>
          </p:sp>
        </p:grpSp>
      </p:grpSp>
      <p:grpSp>
        <p:nvGrpSpPr>
          <p:cNvPr id="19" name="Group 18"/>
          <p:cNvGrpSpPr/>
          <p:nvPr/>
        </p:nvGrpSpPr>
        <p:grpSpPr>
          <a:xfrm>
            <a:off x="5181606" y="3429000"/>
            <a:ext cx="3717928" cy="609600"/>
            <a:chOff x="5181606" y="3429000"/>
            <a:chExt cx="3717928" cy="609600"/>
          </a:xfrm>
        </p:grpSpPr>
        <p:grpSp>
          <p:nvGrpSpPr>
            <p:cNvPr id="3" name="Group 34"/>
            <p:cNvGrpSpPr>
              <a:grpSpLocks/>
            </p:cNvGrpSpPr>
            <p:nvPr/>
          </p:nvGrpSpPr>
          <p:grpSpPr bwMode="auto">
            <a:xfrm>
              <a:off x="5181606" y="3429000"/>
              <a:ext cx="3717928" cy="609600"/>
              <a:chOff x="3408" y="1968"/>
              <a:chExt cx="2342" cy="384"/>
            </a:xfrm>
          </p:grpSpPr>
          <p:sp>
            <p:nvSpPr>
              <p:cNvPr id="17438" name="Text Box 35"/>
              <p:cNvSpPr txBox="1">
                <a:spLocks noChangeArrowheads="1"/>
              </p:cNvSpPr>
              <p:nvPr/>
            </p:nvSpPr>
            <p:spPr bwMode="auto">
              <a:xfrm>
                <a:off x="4790" y="2000"/>
                <a:ext cx="960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r>
                  <a:rPr lang="en-US" altLang="en-US" b="1" dirty="0" smtClean="0">
                    <a:latin typeface="+mn-lt"/>
                  </a:rPr>
                  <a:t>Evaluation</a:t>
                </a:r>
                <a:endParaRPr lang="en-US" altLang="en-US" b="1" dirty="0">
                  <a:solidFill>
                    <a:srgbClr val="CC0000"/>
                  </a:solidFill>
                  <a:latin typeface="+mn-lt"/>
                </a:endParaRPr>
              </a:p>
            </p:txBody>
          </p:sp>
          <p:sp>
            <p:nvSpPr>
              <p:cNvPr id="17439" name="Rectangle 36"/>
              <p:cNvSpPr>
                <a:spLocks noChangeArrowheads="1"/>
              </p:cNvSpPr>
              <p:nvPr/>
            </p:nvSpPr>
            <p:spPr bwMode="auto">
              <a:xfrm>
                <a:off x="3408" y="1968"/>
                <a:ext cx="960" cy="384"/>
              </a:xfrm>
              <a:prstGeom prst="rect">
                <a:avLst/>
              </a:prstGeom>
              <a:noFill/>
              <a:ln w="22225">
                <a:solidFill>
                  <a:srgbClr val="CC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r>
                  <a:rPr lang="en-US" altLang="en-US" b="1" dirty="0" smtClean="0">
                    <a:latin typeface="+mn-lt"/>
                  </a:rPr>
                  <a:t>Feedback</a:t>
                </a:r>
                <a:endParaRPr lang="en-US" altLang="en-US" b="1" dirty="0">
                  <a:latin typeface="+mn-lt"/>
                </a:endParaRPr>
              </a:p>
            </p:txBody>
          </p:sp>
        </p:grpSp>
        <p:sp>
          <p:nvSpPr>
            <p:cNvPr id="47" name="AutoShape 25"/>
            <p:cNvSpPr>
              <a:spLocks noChangeArrowheads="1"/>
            </p:cNvSpPr>
            <p:nvPr/>
          </p:nvSpPr>
          <p:spPr bwMode="auto">
            <a:xfrm rot="5400000">
              <a:off x="6854702" y="3485359"/>
              <a:ext cx="304800" cy="4572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127520" y="3872560"/>
            <a:ext cx="1854180" cy="1259133"/>
            <a:chOff x="4127520" y="3872560"/>
            <a:chExt cx="1854180" cy="1259133"/>
          </a:xfrm>
        </p:grpSpPr>
        <p:sp>
          <p:nvSpPr>
            <p:cNvPr id="48" name="AutoShape 25"/>
            <p:cNvSpPr>
              <a:spLocks noChangeArrowheads="1"/>
            </p:cNvSpPr>
            <p:nvPr/>
          </p:nvSpPr>
          <p:spPr bwMode="auto">
            <a:xfrm>
              <a:off x="5654090" y="4098452"/>
              <a:ext cx="327610" cy="1033241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49" name="AutoShape 25"/>
            <p:cNvSpPr>
              <a:spLocks noChangeArrowheads="1"/>
            </p:cNvSpPr>
            <p:nvPr/>
          </p:nvSpPr>
          <p:spPr bwMode="auto">
            <a:xfrm rot="2752008">
              <a:off x="4497720" y="3502360"/>
              <a:ext cx="292841" cy="1033241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4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33609" y="986135"/>
            <a:ext cx="24429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Indexed corpus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669725" y="1904999"/>
            <a:ext cx="2755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Ranking procedure</a:t>
            </a:r>
            <a:endParaRPr lang="en-US" sz="2400" b="1" dirty="0">
              <a:solidFill>
                <a:srgbClr val="FF0000"/>
              </a:solidFill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4343400" y="1600200"/>
            <a:ext cx="4800600" cy="2362200"/>
            <a:chOff x="4343400" y="1600200"/>
            <a:chExt cx="4800600" cy="2362200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4343400" y="1600200"/>
              <a:ext cx="2923804" cy="2362200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6477000" y="2743200"/>
              <a:ext cx="2667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i="1" dirty="0" smtClean="0">
                  <a:solidFill>
                    <a:srgbClr val="7030A0"/>
                  </a:solidFill>
                  <a:latin typeface="AR CENA" panose="02000000000000000000" pitchFamily="2" charset="0"/>
                </a:rPr>
                <a:t>Research attention</a:t>
              </a:r>
              <a:endParaRPr lang="en-US" b="1" i="1" dirty="0">
                <a:solidFill>
                  <a:srgbClr val="7030A0"/>
                </a:solidFill>
                <a:latin typeface="AR CEN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2645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7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17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17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2" grpId="0"/>
      <p:bldP spid="17421" grpId="0" animBg="1"/>
      <p:bldP spid="17422" grpId="0" animBg="1"/>
      <p:bldP spid="17425" grpId="0" animBg="1"/>
      <p:bldP spid="17426" grpId="0" animBg="1"/>
      <p:bldP spid="17436" grpId="0" animBg="1"/>
      <p:bldP spid="17437" grpId="0" animBg="1"/>
      <p:bldP spid="43" grpId="0" animBg="1"/>
      <p:bldP spid="7" grpId="0"/>
      <p:bldP spid="5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IR concepts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Information need</a:t>
            </a:r>
          </a:p>
          <a:p>
            <a:pPr lvl="1"/>
            <a:r>
              <a:rPr lang="en-US" dirty="0" smtClean="0"/>
              <a:t>“</a:t>
            </a:r>
            <a:r>
              <a:rPr lang="en-US" i="1" dirty="0" smtClean="0"/>
              <a:t>an individual or group's desire to locate and obtain information to satisfy a conscious or unconscious need</a:t>
            </a:r>
            <a:r>
              <a:rPr lang="en-US" dirty="0" smtClean="0"/>
              <a:t>” – wiki</a:t>
            </a:r>
          </a:p>
          <a:p>
            <a:pPr lvl="1"/>
            <a:r>
              <a:rPr lang="en-US" dirty="0" smtClean="0"/>
              <a:t>An IR system is to satisfy users’ information need</a:t>
            </a:r>
          </a:p>
          <a:p>
            <a:r>
              <a:rPr lang="en-US" dirty="0" smtClean="0"/>
              <a:t>Query</a:t>
            </a:r>
          </a:p>
          <a:p>
            <a:pPr lvl="1"/>
            <a:r>
              <a:rPr lang="en-US" dirty="0" smtClean="0"/>
              <a:t>A designed representation of users’ information need</a:t>
            </a:r>
          </a:p>
          <a:p>
            <a:pPr lvl="1"/>
            <a:r>
              <a:rPr lang="en-US" dirty="0" smtClean="0"/>
              <a:t>In natural language, or some managed form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218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IR concepts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Document</a:t>
            </a:r>
          </a:p>
          <a:p>
            <a:pPr lvl="1"/>
            <a:r>
              <a:rPr lang="en-US" dirty="0" smtClean="0"/>
              <a:t>A representation of information that potentially satisfies users’ information need</a:t>
            </a:r>
          </a:p>
          <a:p>
            <a:pPr lvl="1"/>
            <a:r>
              <a:rPr lang="en-US" dirty="0" smtClean="0"/>
              <a:t>Text, image, video, audio, and etc.</a:t>
            </a:r>
          </a:p>
          <a:p>
            <a:r>
              <a:rPr lang="en-US" dirty="0" smtClean="0"/>
              <a:t>Relevance</a:t>
            </a:r>
          </a:p>
          <a:p>
            <a:pPr lvl="1"/>
            <a:r>
              <a:rPr lang="en-US" dirty="0" smtClean="0"/>
              <a:t>Relatedness between documents and users’ information need</a:t>
            </a:r>
          </a:p>
          <a:p>
            <a:pPr lvl="1"/>
            <a:r>
              <a:rPr lang="en-US" dirty="0" smtClean="0"/>
              <a:t>Multiple perspectives: topical, semantic, temporal, spatial, and etc.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81200" y="3078351"/>
            <a:ext cx="6019800" cy="15696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One sentence about IR</a:t>
            </a:r>
            <a:r>
              <a:rPr lang="en-US" sz="3200" b="1" i="1" dirty="0">
                <a:solidFill>
                  <a:srgbClr val="FF0000"/>
                </a:solidFill>
              </a:rPr>
              <a:t> </a:t>
            </a:r>
            <a:r>
              <a:rPr lang="en-US" sz="3200" b="1" i="1" dirty="0" smtClean="0">
                <a:solidFill>
                  <a:srgbClr val="FF0000"/>
                </a:solidFill>
              </a:rPr>
              <a:t>- “rank documents by their relevance to the user’s information need”</a:t>
            </a:r>
            <a:endParaRPr lang="en-US" sz="3200" b="1" i="1" dirty="0">
              <a:solidFill>
                <a:srgbClr val="FF0000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94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components in a search engine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Web crawler</a:t>
            </a:r>
          </a:p>
          <a:p>
            <a:pPr lvl="1"/>
            <a:r>
              <a:rPr lang="en-US" dirty="0" smtClean="0"/>
              <a:t>An automated program that systematically browses the web for the purpose of Web content indexing and updating</a:t>
            </a:r>
          </a:p>
          <a:p>
            <a:r>
              <a:rPr lang="en-US" dirty="0" smtClean="0"/>
              <a:t>Document analyzer &amp; indexer</a:t>
            </a:r>
          </a:p>
          <a:p>
            <a:pPr lvl="1"/>
            <a:r>
              <a:rPr lang="en-US" dirty="0" smtClean="0"/>
              <a:t>Manage the crawled web content and provide efficient access of web documents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408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components in a search engine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24400"/>
          </a:xfrm>
        </p:spPr>
        <p:txBody>
          <a:bodyPr>
            <a:normAutofit/>
          </a:bodyPr>
          <a:lstStyle/>
          <a:p>
            <a:r>
              <a:rPr lang="en-US" dirty="0" smtClean="0"/>
              <a:t>Query parser</a:t>
            </a:r>
          </a:p>
          <a:p>
            <a:pPr lvl="1"/>
            <a:r>
              <a:rPr lang="en-US" dirty="0" smtClean="0"/>
              <a:t>Compile user-input keyword queries into managed system representation</a:t>
            </a:r>
          </a:p>
          <a:p>
            <a:r>
              <a:rPr lang="en-US" dirty="0" smtClean="0"/>
              <a:t>Ranking model</a:t>
            </a:r>
          </a:p>
          <a:p>
            <a:pPr lvl="1"/>
            <a:r>
              <a:rPr lang="en-US" dirty="0" smtClean="0"/>
              <a:t>Sort candidate documents according to it relevance to the given query</a:t>
            </a:r>
          </a:p>
          <a:p>
            <a:r>
              <a:rPr lang="en-US" dirty="0" smtClean="0"/>
              <a:t>Result display</a:t>
            </a:r>
          </a:p>
          <a:p>
            <a:pPr lvl="1"/>
            <a:r>
              <a:rPr lang="en-US" dirty="0" smtClean="0"/>
              <a:t>Present the retrieved results to users for satisfying their information need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340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components in a search engine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Retrieval evaluation</a:t>
            </a:r>
          </a:p>
          <a:p>
            <a:pPr lvl="1"/>
            <a:r>
              <a:rPr lang="en-US" dirty="0" smtClean="0"/>
              <a:t>Assess the quality of the returned results</a:t>
            </a:r>
          </a:p>
          <a:p>
            <a:r>
              <a:rPr lang="en-US" dirty="0" smtClean="0"/>
              <a:t>Relevance feedback</a:t>
            </a:r>
          </a:p>
          <a:p>
            <a:pPr lvl="1"/>
            <a:r>
              <a:rPr lang="en-US" dirty="0" smtClean="0"/>
              <a:t>Propagate the quality judgment back to the system for search result refinement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D2F68-5222-4E23-9325-DA915C0C80C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597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1283</TotalTime>
  <Words>676</Words>
  <Application>Microsoft Office PowerPoint</Application>
  <PresentationFormat>On-screen Show (4:3)</PresentationFormat>
  <Paragraphs>139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 CENA</vt:lpstr>
      <vt:lpstr>Arial</vt:lpstr>
      <vt:lpstr>Calibri</vt:lpstr>
      <vt:lpstr>Office Theme</vt:lpstr>
      <vt:lpstr>Search Engine Architecture</vt:lpstr>
      <vt:lpstr>Classical search engine architecture</vt:lpstr>
      <vt:lpstr>PowerPoint Presentation</vt:lpstr>
      <vt:lpstr>Abstraction of search engine architecture</vt:lpstr>
      <vt:lpstr>Core IR concepts</vt:lpstr>
      <vt:lpstr>Core IR concepts</vt:lpstr>
      <vt:lpstr>Key components in a search engine </vt:lpstr>
      <vt:lpstr>Key components in a search engine </vt:lpstr>
      <vt:lpstr>Key components in a search engine </vt:lpstr>
      <vt:lpstr>Key components in a search engine </vt:lpstr>
      <vt:lpstr>Discussion: Browsing v.s. Querying </vt:lpstr>
      <vt:lpstr>Pull vs. Push in Information Retrieval</vt:lpstr>
      <vt:lpstr>Question: is Yelp a search engine?</vt:lpstr>
      <vt:lpstr>What you should know</vt:lpstr>
      <vt:lpstr>Today’s reading</vt:lpstr>
    </vt:vector>
  </TitlesOfParts>
  <Company>University of Illinois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Search Engine Architecture</dc:title>
  <dc:creator>Wang, Hongning</dc:creator>
  <cp:lastModifiedBy>wang hongning</cp:lastModifiedBy>
  <cp:revision>45</cp:revision>
  <dcterms:created xsi:type="dcterms:W3CDTF">2014-07-22T19:46:06Z</dcterms:created>
  <dcterms:modified xsi:type="dcterms:W3CDTF">2020-01-23T18:53:01Z</dcterms:modified>
</cp:coreProperties>
</file>

<file path=docProps/thumbnail.jpeg>
</file>